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Nunito"/>
      <p:regular r:id="rId29"/>
      <p:bold r:id="rId30"/>
      <p:italic r:id="rId31"/>
      <p:boldItalic r:id="rId32"/>
    </p:embeddedFont>
    <p:embeddedFont>
      <p:font typeface="Maven Pro"/>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6.xml"/><Relationship Id="rId33" Type="http://schemas.openxmlformats.org/officeDocument/2006/relationships/font" Target="fonts/MavenPro-regular.fntdata"/><Relationship Id="rId10" Type="http://schemas.openxmlformats.org/officeDocument/2006/relationships/slide" Target="slides/slide5.xml"/><Relationship Id="rId32"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MavenPro-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74e1a64092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74e1a64092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ERD was created in SQL after making primary and foreign key relationship between fact and dimension tables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74dbe9aa90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74dbe9aa90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created a stored procedure to remove special characters and blank spaces from the tables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74e1a64092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74e1a64092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foreach loop we have loaded the data into master tables.</a:t>
            </a:r>
            <a:endParaRPr/>
          </a:p>
          <a:p>
            <a:pPr indent="-298450" lvl="0" marL="457200" rtl="0" algn="l">
              <a:spcBef>
                <a:spcPts val="0"/>
              </a:spcBef>
              <a:spcAft>
                <a:spcPts val="0"/>
              </a:spcAft>
              <a:buSzPts val="1100"/>
              <a:buAutoNum type="arabicPeriod"/>
            </a:pPr>
            <a:r>
              <a:rPr lang="en"/>
              <a:t>Using SSIS we have imported the data into staging tables. Using derived column function we have added an Year column in the staging dataset.</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Google Shape;358;g74e1a64092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74e1a64092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from staging table we loaded the data into archive table.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g74e1a64092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74e1a64092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74e1a64092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74e1a64092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Google Shape;376;g74e1a64092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74e1a64092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74e1a64092_3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74e1a64092_3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creating OLAP cube using Sql server analysis services - </a:t>
            </a:r>
            <a:endParaRPr/>
          </a:p>
          <a:p>
            <a:pPr indent="0" lvl="0" marL="0" rtl="0" algn="l">
              <a:spcBef>
                <a:spcPts val="0"/>
              </a:spcBef>
              <a:spcAft>
                <a:spcPts val="0"/>
              </a:spcAft>
              <a:buNone/>
            </a:pPr>
            <a:r>
              <a:rPr lang="en"/>
              <a:t>Created Hierarchy for Hospital address to get insight by levels state -&gt; city -&gt; county -&gt; zip code -&gt; hospitals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g74e1a64092_3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74e1a64092_3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processing all dimensions , i.e changing ID’s to id name for proper view </a:t>
            </a:r>
            <a:endParaRPr/>
          </a:p>
          <a:p>
            <a:pPr indent="0" lvl="0" marL="0" rtl="0" algn="l">
              <a:spcBef>
                <a:spcPts val="0"/>
              </a:spcBef>
              <a:spcAft>
                <a:spcPts val="0"/>
              </a:spcAft>
              <a:buNone/>
            </a:pPr>
            <a:r>
              <a:rPr lang="en"/>
              <a:t>Then cube is processed </a:t>
            </a:r>
            <a:endParaRPr/>
          </a:p>
          <a:p>
            <a:pPr indent="0" lvl="0" marL="0" rtl="0" algn="l">
              <a:spcBef>
                <a:spcPts val="0"/>
              </a:spcBef>
              <a:spcAft>
                <a:spcPts val="0"/>
              </a:spcAft>
              <a:buNone/>
            </a:pPr>
            <a:r>
              <a:rPr lang="en"/>
              <a:t>Then it is viewed using excel pivot table for analysis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74e1a6076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74e1a6076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74dbe9aa90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74dbe9aa90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74e1a6409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74e1a6409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74e1a64092_3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74e1a64092_3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Google Shape;409;g74e1a64092_3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74e1a64092_3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74e1a6409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74e1a6409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74dbe9aa90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74dbe9aa90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74dbe9aa90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74dbe9aa90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74dbe9aa90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74dbe9aa90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74dbe9aa90_4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74dbe9aa90_4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highlight>
                  <a:srgbClr val="FFFFFF"/>
                </a:highlight>
              </a:rPr>
              <a:t>Data profiling is the process of reviewing source data, understanding structure, content and interrelationships, and identifying potential for data projects which is important before proceeding for analysis and gaining insights.</a:t>
            </a:r>
            <a:endParaRPr sz="1200">
              <a:highlight>
                <a:srgbClr val="FFFFFF"/>
              </a:highlight>
            </a:endParaRPr>
          </a:p>
          <a:p>
            <a:pPr indent="0" lvl="0" marL="0" rtl="0" algn="l">
              <a:spcBef>
                <a:spcPts val="0"/>
              </a:spcBef>
              <a:spcAft>
                <a:spcPts val="0"/>
              </a:spcAft>
              <a:buNone/>
            </a:pPr>
            <a:r>
              <a:rPr lang="en" sz="1200">
                <a:highlight>
                  <a:srgbClr val="FFFFFF"/>
                </a:highlight>
              </a:rPr>
              <a:t>So, here is the data profiling analysis for Inpatients and Hospital Payment Performance from which we can analyse the null values,the average values and length for each field which is used in building the Staging Table and cleaning the Data Source too.</a:t>
            </a:r>
            <a:endParaRPr sz="1200">
              <a:highlight>
                <a:srgbClr val="FFFFFF"/>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74dbe9aa90_4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74dbe9aa90_4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highlight>
                  <a:srgbClr val="FFFFFF"/>
                </a:highlight>
              </a:rPr>
              <a:t>Data profiling analysis for Outpatients APC and Outpatients HCPCS,APC from which we can analyze the number of null values, the average values and length for each field which is used in building the Staging Table and cleaning the data source.</a:t>
            </a:r>
            <a:endParaRPr sz="1200">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74dbe9aa90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74dbe9aa90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flat files into 4 staging table and archive tables , data conversion happens in this stage then implement SCD and load into final stg/ loading tables . then from there to respective fact and dimension tables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74e1a6409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74e1a6409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Schema was created after creating OLAP cubes using visual Studio SSDT and sql server analysis package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8000"/>
              <a:buNone/>
              <a:defRPr sz="8000">
                <a:solidFill>
                  <a:schemeClr val="l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rtl="0" algn="ctr">
              <a:spcBef>
                <a:spcPts val="0"/>
              </a:spcBef>
              <a:spcAft>
                <a:spcPts val="0"/>
              </a:spcAft>
              <a:buClr>
                <a:schemeClr val="lt1"/>
              </a:buClr>
              <a:buSzPts val="1300"/>
              <a:buChar char="●"/>
              <a:defRPr>
                <a:solidFill>
                  <a:schemeClr val="lt1"/>
                </a:solidFill>
              </a:defRPr>
            </a:lvl1pPr>
            <a:lvl2pPr indent="-298450" lvl="1" marL="914400" rtl="0" algn="ctr">
              <a:spcBef>
                <a:spcPts val="1600"/>
              </a:spcBef>
              <a:spcAft>
                <a:spcPts val="0"/>
              </a:spcAft>
              <a:buClr>
                <a:schemeClr val="lt1"/>
              </a:buClr>
              <a:buSzPts val="1100"/>
              <a:buChar char="○"/>
              <a:defRPr>
                <a:solidFill>
                  <a:schemeClr val="lt1"/>
                </a:solidFill>
              </a:defRPr>
            </a:lvl2pPr>
            <a:lvl3pPr indent="-298450" lvl="2" marL="1371600" rtl="0" algn="ctr">
              <a:spcBef>
                <a:spcPts val="1600"/>
              </a:spcBef>
              <a:spcAft>
                <a:spcPts val="0"/>
              </a:spcAft>
              <a:buClr>
                <a:schemeClr val="lt1"/>
              </a:buClr>
              <a:buSzPts val="1100"/>
              <a:buChar char="■"/>
              <a:defRPr>
                <a:solidFill>
                  <a:schemeClr val="lt1"/>
                </a:solidFill>
              </a:defRPr>
            </a:lvl3pPr>
            <a:lvl4pPr indent="-298450" lvl="3" marL="1828800" rtl="0" algn="ctr">
              <a:spcBef>
                <a:spcPts val="1600"/>
              </a:spcBef>
              <a:spcAft>
                <a:spcPts val="0"/>
              </a:spcAft>
              <a:buClr>
                <a:schemeClr val="lt1"/>
              </a:buClr>
              <a:buSzPts val="1100"/>
              <a:buChar char="●"/>
              <a:defRPr>
                <a:solidFill>
                  <a:schemeClr val="lt1"/>
                </a:solidFill>
              </a:defRPr>
            </a:lvl4pPr>
            <a:lvl5pPr indent="-298450" lvl="4" marL="2286000" rtl="0" algn="ctr">
              <a:spcBef>
                <a:spcPts val="1600"/>
              </a:spcBef>
              <a:spcAft>
                <a:spcPts val="0"/>
              </a:spcAft>
              <a:buClr>
                <a:schemeClr val="lt1"/>
              </a:buClr>
              <a:buSzPts val="1100"/>
              <a:buChar char="○"/>
              <a:defRPr>
                <a:solidFill>
                  <a:schemeClr val="lt1"/>
                </a:solidFill>
              </a:defRPr>
            </a:lvl5pPr>
            <a:lvl6pPr indent="-298450" lvl="5" marL="2743200" rtl="0" algn="ctr">
              <a:spcBef>
                <a:spcPts val="1600"/>
              </a:spcBef>
              <a:spcAft>
                <a:spcPts val="0"/>
              </a:spcAft>
              <a:buClr>
                <a:schemeClr val="lt1"/>
              </a:buClr>
              <a:buSzPts val="1100"/>
              <a:buChar char="■"/>
              <a:defRPr>
                <a:solidFill>
                  <a:schemeClr val="lt1"/>
                </a:solidFill>
              </a:defRPr>
            </a:lvl6pPr>
            <a:lvl7pPr indent="-298450" lvl="6" marL="3200400" rtl="0" algn="ctr">
              <a:spcBef>
                <a:spcPts val="1600"/>
              </a:spcBef>
              <a:spcAft>
                <a:spcPts val="0"/>
              </a:spcAft>
              <a:buClr>
                <a:schemeClr val="lt1"/>
              </a:buClr>
              <a:buSzPts val="1100"/>
              <a:buChar char="●"/>
              <a:defRPr>
                <a:solidFill>
                  <a:schemeClr val="lt1"/>
                </a:solidFill>
              </a:defRPr>
            </a:lvl7pPr>
            <a:lvl8pPr indent="-298450" lvl="7" marL="3657600" rtl="0" algn="ctr">
              <a:spcBef>
                <a:spcPts val="1600"/>
              </a:spcBef>
              <a:spcAft>
                <a:spcPts val="0"/>
              </a:spcAft>
              <a:buClr>
                <a:schemeClr val="lt1"/>
              </a:buClr>
              <a:buSzPts val="1100"/>
              <a:buChar char="○"/>
              <a:defRPr>
                <a:solidFill>
                  <a:schemeClr val="lt1"/>
                </a:solidFill>
              </a:defRPr>
            </a:lvl8pPr>
            <a:lvl9pPr indent="-298450" lvl="8" marL="4114800" rtl="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AUTOLAYOUT">
    <p:spTree>
      <p:nvGrpSpPr>
        <p:cNvPr id="273" name="Shape 273"/>
        <p:cNvGrpSpPr/>
        <p:nvPr/>
      </p:nvGrpSpPr>
      <p:grpSpPr>
        <a:xfrm>
          <a:off x="0" y="0"/>
          <a:ext cx="0" cy="0"/>
          <a:chOff x="0" y="0"/>
          <a:chExt cx="0" cy="0"/>
        </a:xfrm>
      </p:grpSpPr>
      <p:sp>
        <p:nvSpPr>
          <p:cNvPr id="274" name="Google Shape;274;p13"/>
          <p:cNvSpPr/>
          <p:nvPr/>
        </p:nvSpPr>
        <p:spPr>
          <a:xfrm>
            <a:off x="0" y="0"/>
            <a:ext cx="9144000" cy="5143500"/>
          </a:xfrm>
          <a:prstGeom prst="rect">
            <a:avLst/>
          </a:pr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13"/>
          <p:cNvGrpSpPr/>
          <p:nvPr/>
        </p:nvGrpSpPr>
        <p:grpSpPr>
          <a:xfrm>
            <a:off x="421564" y="4512638"/>
            <a:ext cx="4305910" cy="150575"/>
            <a:chOff x="0" y="3797750"/>
            <a:chExt cx="9144000" cy="150575"/>
          </a:xfrm>
        </p:grpSpPr>
        <p:cxnSp>
          <p:nvCxnSpPr>
            <p:cNvPr id="276" name="Google Shape;276;p13"/>
            <p:cNvCxnSpPr/>
            <p:nvPr/>
          </p:nvCxnSpPr>
          <p:spPr>
            <a:xfrm>
              <a:off x="0" y="3797750"/>
              <a:ext cx="9144000" cy="0"/>
            </a:xfrm>
            <a:prstGeom prst="straightConnector1">
              <a:avLst/>
            </a:prstGeom>
            <a:noFill/>
            <a:ln cap="flat" cmpd="sng" w="19050">
              <a:solidFill>
                <a:srgbClr val="90A4AE"/>
              </a:solidFill>
              <a:prstDash val="solid"/>
              <a:round/>
              <a:headEnd len="sm" w="sm" type="none"/>
              <a:tailEnd len="sm" w="sm" type="none"/>
            </a:ln>
          </p:spPr>
        </p:cxnSp>
        <p:cxnSp>
          <p:nvCxnSpPr>
            <p:cNvPr id="277" name="Google Shape;277;p13"/>
            <p:cNvCxnSpPr/>
            <p:nvPr/>
          </p:nvCxnSpPr>
          <p:spPr>
            <a:xfrm>
              <a:off x="0" y="3948325"/>
              <a:ext cx="9144000" cy="0"/>
            </a:xfrm>
            <a:prstGeom prst="straightConnector1">
              <a:avLst/>
            </a:prstGeom>
            <a:noFill/>
            <a:ln cap="flat" cmpd="sng" w="19050">
              <a:solidFill>
                <a:srgbClr val="90A4AE"/>
              </a:solidFill>
              <a:prstDash val="solid"/>
              <a:round/>
              <a:headEnd len="sm" w="sm" type="none"/>
              <a:tailEnd len="sm" w="sm" type="none"/>
            </a:ln>
          </p:spPr>
        </p:cxnSp>
        <p:cxnSp>
          <p:nvCxnSpPr>
            <p:cNvPr id="278" name="Google Shape;278;p13"/>
            <p:cNvCxnSpPr/>
            <p:nvPr/>
          </p:nvCxnSpPr>
          <p:spPr>
            <a:xfrm>
              <a:off x="0" y="3873038"/>
              <a:ext cx="9144000" cy="0"/>
            </a:xfrm>
            <a:prstGeom prst="straightConnector1">
              <a:avLst/>
            </a:prstGeom>
            <a:noFill/>
            <a:ln cap="flat" cmpd="sng" w="19050">
              <a:solidFill>
                <a:srgbClr val="90A4AE"/>
              </a:solidFill>
              <a:prstDash val="solid"/>
              <a:round/>
              <a:headEnd len="sm" w="sm" type="none"/>
              <a:tailEnd len="sm" w="sm" type="none"/>
            </a:ln>
          </p:spPr>
        </p:cxnSp>
      </p:grpSp>
      <p:sp>
        <p:nvSpPr>
          <p:cNvPr id="279" name="Google Shape;279;p13"/>
          <p:cNvSpPr txBox="1"/>
          <p:nvPr>
            <p:ph type="title"/>
          </p:nvPr>
        </p:nvSpPr>
        <p:spPr>
          <a:xfrm>
            <a:off x="311700" y="445025"/>
            <a:ext cx="4535400" cy="1763100"/>
          </a:xfrm>
          <a:prstGeom prst="rect">
            <a:avLst/>
          </a:prstGeom>
          <a:noFill/>
        </p:spPr>
        <p:txBody>
          <a:bodyPr anchorCtr="0" anchor="t" bIns="91425" lIns="91425" spcFirstLastPara="1" rIns="91425" wrap="square" tIns="91425">
            <a:noAutofit/>
          </a:bodyPr>
          <a:lstStyle>
            <a:lvl1pPr lvl="0" rtl="0" algn="l">
              <a:lnSpc>
                <a:spcPct val="100000"/>
              </a:lnSpc>
              <a:spcBef>
                <a:spcPts val="0"/>
              </a:spcBef>
              <a:spcAft>
                <a:spcPts val="0"/>
              </a:spcAft>
              <a:buClr>
                <a:srgbClr val="FFFFFF"/>
              </a:buClr>
              <a:buSzPts val="2800"/>
              <a:buNone/>
              <a:defRPr sz="2800">
                <a:solidFill>
                  <a:srgbClr val="FFFFFF"/>
                </a:solidFill>
              </a:defRPr>
            </a:lvl1pPr>
            <a:lvl2pPr lvl="1" rtl="0" algn="l">
              <a:lnSpc>
                <a:spcPct val="100000"/>
              </a:lnSpc>
              <a:spcBef>
                <a:spcPts val="0"/>
              </a:spcBef>
              <a:spcAft>
                <a:spcPts val="0"/>
              </a:spcAft>
              <a:buClr>
                <a:srgbClr val="FFFFFF"/>
              </a:buClr>
              <a:buSzPts val="2800"/>
              <a:buNone/>
              <a:defRPr sz="2800">
                <a:solidFill>
                  <a:srgbClr val="FFFFFF"/>
                </a:solidFill>
              </a:defRPr>
            </a:lvl2pPr>
            <a:lvl3pPr lvl="2" rtl="0" algn="l">
              <a:lnSpc>
                <a:spcPct val="100000"/>
              </a:lnSpc>
              <a:spcBef>
                <a:spcPts val="0"/>
              </a:spcBef>
              <a:spcAft>
                <a:spcPts val="0"/>
              </a:spcAft>
              <a:buClr>
                <a:srgbClr val="FFFFFF"/>
              </a:buClr>
              <a:buSzPts val="2800"/>
              <a:buNone/>
              <a:defRPr sz="2800">
                <a:solidFill>
                  <a:srgbClr val="FFFFFF"/>
                </a:solidFill>
              </a:defRPr>
            </a:lvl3pPr>
            <a:lvl4pPr lvl="3" rtl="0" algn="l">
              <a:lnSpc>
                <a:spcPct val="100000"/>
              </a:lnSpc>
              <a:spcBef>
                <a:spcPts val="0"/>
              </a:spcBef>
              <a:spcAft>
                <a:spcPts val="0"/>
              </a:spcAft>
              <a:buClr>
                <a:srgbClr val="FFFFFF"/>
              </a:buClr>
              <a:buSzPts val="2800"/>
              <a:buNone/>
              <a:defRPr sz="2800">
                <a:solidFill>
                  <a:srgbClr val="FFFFFF"/>
                </a:solidFill>
              </a:defRPr>
            </a:lvl4pPr>
            <a:lvl5pPr lvl="4" rtl="0" algn="l">
              <a:lnSpc>
                <a:spcPct val="100000"/>
              </a:lnSpc>
              <a:spcBef>
                <a:spcPts val="0"/>
              </a:spcBef>
              <a:spcAft>
                <a:spcPts val="0"/>
              </a:spcAft>
              <a:buClr>
                <a:srgbClr val="FFFFFF"/>
              </a:buClr>
              <a:buSzPts val="2800"/>
              <a:buNone/>
              <a:defRPr sz="2800">
                <a:solidFill>
                  <a:srgbClr val="FFFFFF"/>
                </a:solidFill>
              </a:defRPr>
            </a:lvl5pPr>
            <a:lvl6pPr lvl="5" rtl="0" algn="l">
              <a:lnSpc>
                <a:spcPct val="100000"/>
              </a:lnSpc>
              <a:spcBef>
                <a:spcPts val="0"/>
              </a:spcBef>
              <a:spcAft>
                <a:spcPts val="0"/>
              </a:spcAft>
              <a:buClr>
                <a:srgbClr val="FFFFFF"/>
              </a:buClr>
              <a:buSzPts val="2800"/>
              <a:buNone/>
              <a:defRPr sz="2800">
                <a:solidFill>
                  <a:srgbClr val="FFFFFF"/>
                </a:solidFill>
              </a:defRPr>
            </a:lvl6pPr>
            <a:lvl7pPr lvl="6" rtl="0" algn="l">
              <a:lnSpc>
                <a:spcPct val="100000"/>
              </a:lnSpc>
              <a:spcBef>
                <a:spcPts val="0"/>
              </a:spcBef>
              <a:spcAft>
                <a:spcPts val="0"/>
              </a:spcAft>
              <a:buClr>
                <a:srgbClr val="FFFFFF"/>
              </a:buClr>
              <a:buSzPts val="2800"/>
              <a:buNone/>
              <a:defRPr sz="2800">
                <a:solidFill>
                  <a:srgbClr val="FFFFFF"/>
                </a:solidFill>
              </a:defRPr>
            </a:lvl7pPr>
            <a:lvl8pPr lvl="7" rtl="0" algn="l">
              <a:lnSpc>
                <a:spcPct val="100000"/>
              </a:lnSpc>
              <a:spcBef>
                <a:spcPts val="0"/>
              </a:spcBef>
              <a:spcAft>
                <a:spcPts val="0"/>
              </a:spcAft>
              <a:buClr>
                <a:srgbClr val="FFFFFF"/>
              </a:buClr>
              <a:buSzPts val="2800"/>
              <a:buNone/>
              <a:defRPr sz="2800">
                <a:solidFill>
                  <a:srgbClr val="FFFFFF"/>
                </a:solidFill>
              </a:defRPr>
            </a:lvl8pPr>
            <a:lvl9pPr lvl="8" rtl="0" algn="l">
              <a:lnSpc>
                <a:spcPct val="100000"/>
              </a:lnSpc>
              <a:spcBef>
                <a:spcPts val="0"/>
              </a:spcBef>
              <a:spcAft>
                <a:spcPts val="0"/>
              </a:spcAft>
              <a:buClr>
                <a:srgbClr val="FFFFFF"/>
              </a:buClr>
              <a:buSzPts val="2800"/>
              <a:buNone/>
              <a:defRPr sz="2800">
                <a:solidFill>
                  <a:srgbClr val="FFFFFF"/>
                </a:solidFill>
              </a:defRPr>
            </a:lvl9pPr>
          </a:lstStyle>
          <a:p/>
        </p:txBody>
      </p:sp>
      <p:sp>
        <p:nvSpPr>
          <p:cNvPr id="280" name="Google Shape;280;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rgbClr val="FFFFFF"/>
                </a:solidFill>
              </a:defRPr>
            </a:lvl1pPr>
            <a:lvl2pPr lvl="1" rtl="0" algn="r">
              <a:lnSpc>
                <a:spcPct val="100000"/>
              </a:lnSpc>
              <a:spcAft>
                <a:spcPts val="0"/>
              </a:spcAft>
              <a:buNone/>
              <a:defRPr sz="1000">
                <a:solidFill>
                  <a:srgbClr val="FFFFFF"/>
                </a:solidFill>
              </a:defRPr>
            </a:lvl2pPr>
            <a:lvl3pPr lvl="2" rtl="0" algn="r">
              <a:lnSpc>
                <a:spcPct val="100000"/>
              </a:lnSpc>
              <a:spcAft>
                <a:spcPts val="0"/>
              </a:spcAft>
              <a:buNone/>
              <a:defRPr sz="1000">
                <a:solidFill>
                  <a:srgbClr val="FFFFFF"/>
                </a:solidFill>
              </a:defRPr>
            </a:lvl3pPr>
            <a:lvl4pPr lvl="3" rtl="0" algn="r">
              <a:lnSpc>
                <a:spcPct val="100000"/>
              </a:lnSpc>
              <a:spcAft>
                <a:spcPts val="0"/>
              </a:spcAft>
              <a:buNone/>
              <a:defRPr sz="1000">
                <a:solidFill>
                  <a:srgbClr val="FFFFFF"/>
                </a:solidFill>
              </a:defRPr>
            </a:lvl4pPr>
            <a:lvl5pPr lvl="4" rtl="0" algn="r">
              <a:lnSpc>
                <a:spcPct val="100000"/>
              </a:lnSpc>
              <a:spcAft>
                <a:spcPts val="0"/>
              </a:spcAft>
              <a:buNone/>
              <a:defRPr sz="1000">
                <a:solidFill>
                  <a:srgbClr val="FFFFFF"/>
                </a:solidFill>
              </a:defRPr>
            </a:lvl5pPr>
            <a:lvl6pPr lvl="5" rtl="0" algn="r">
              <a:lnSpc>
                <a:spcPct val="100000"/>
              </a:lnSpc>
              <a:spcAft>
                <a:spcPts val="0"/>
              </a:spcAft>
              <a:buNone/>
              <a:defRPr sz="1000">
                <a:solidFill>
                  <a:srgbClr val="FFFFFF"/>
                </a:solidFill>
              </a:defRPr>
            </a:lvl6pPr>
            <a:lvl7pPr lvl="6" rtl="0" algn="r">
              <a:lnSpc>
                <a:spcPct val="100000"/>
              </a:lnSpc>
              <a:spcAft>
                <a:spcPts val="0"/>
              </a:spcAft>
              <a:buNone/>
              <a:defRPr sz="1000">
                <a:solidFill>
                  <a:srgbClr val="FFFFFF"/>
                </a:solidFill>
              </a:defRPr>
            </a:lvl7pPr>
            <a:lvl8pPr lvl="7" rtl="0" algn="r">
              <a:lnSpc>
                <a:spcPct val="100000"/>
              </a:lnSpc>
              <a:spcAft>
                <a:spcPts val="0"/>
              </a:spcAft>
              <a:buNone/>
              <a:defRPr sz="1000">
                <a:solidFill>
                  <a:srgbClr val="FFFFFF"/>
                </a:solidFill>
              </a:defRPr>
            </a:lvl8pPr>
            <a:lvl9pPr lvl="8" rtl="0"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rtl="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rtl="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2"/>
                </a:solidFill>
                <a:latin typeface="Nunito"/>
                <a:ea typeface="Nunito"/>
                <a:cs typeface="Nunito"/>
                <a:sym typeface="Nunito"/>
              </a:defRPr>
            </a:lvl1pPr>
            <a:lvl2pPr lvl="1" rtl="0" algn="r">
              <a:buNone/>
              <a:defRPr sz="900">
                <a:solidFill>
                  <a:schemeClr val="dk2"/>
                </a:solidFill>
                <a:latin typeface="Nunito"/>
                <a:ea typeface="Nunito"/>
                <a:cs typeface="Nunito"/>
                <a:sym typeface="Nunito"/>
              </a:defRPr>
            </a:lvl2pPr>
            <a:lvl3pPr lvl="2" rtl="0" algn="r">
              <a:buNone/>
              <a:defRPr sz="900">
                <a:solidFill>
                  <a:schemeClr val="dk2"/>
                </a:solidFill>
                <a:latin typeface="Nunito"/>
                <a:ea typeface="Nunito"/>
                <a:cs typeface="Nunito"/>
                <a:sym typeface="Nunito"/>
              </a:defRPr>
            </a:lvl3pPr>
            <a:lvl4pPr lvl="3" rtl="0" algn="r">
              <a:buNone/>
              <a:defRPr sz="900">
                <a:solidFill>
                  <a:schemeClr val="dk2"/>
                </a:solidFill>
                <a:latin typeface="Nunito"/>
                <a:ea typeface="Nunito"/>
                <a:cs typeface="Nunito"/>
                <a:sym typeface="Nunito"/>
              </a:defRPr>
            </a:lvl4pPr>
            <a:lvl5pPr lvl="4" rtl="0" algn="r">
              <a:buNone/>
              <a:defRPr sz="900">
                <a:solidFill>
                  <a:schemeClr val="dk2"/>
                </a:solidFill>
                <a:latin typeface="Nunito"/>
                <a:ea typeface="Nunito"/>
                <a:cs typeface="Nunito"/>
                <a:sym typeface="Nunito"/>
              </a:defRPr>
            </a:lvl5pPr>
            <a:lvl6pPr lvl="5" rtl="0" algn="r">
              <a:buNone/>
              <a:defRPr sz="900">
                <a:solidFill>
                  <a:schemeClr val="dk2"/>
                </a:solidFill>
                <a:latin typeface="Nunito"/>
                <a:ea typeface="Nunito"/>
                <a:cs typeface="Nunito"/>
                <a:sym typeface="Nunito"/>
              </a:defRPr>
            </a:lvl6pPr>
            <a:lvl7pPr lvl="6" rtl="0" algn="r">
              <a:buNone/>
              <a:defRPr sz="900">
                <a:solidFill>
                  <a:schemeClr val="dk2"/>
                </a:solidFill>
                <a:latin typeface="Nunito"/>
                <a:ea typeface="Nunito"/>
                <a:cs typeface="Nunito"/>
                <a:sym typeface="Nunito"/>
              </a:defRPr>
            </a:lvl7pPr>
            <a:lvl8pPr lvl="7" rtl="0" algn="r">
              <a:buNone/>
              <a:defRPr sz="900">
                <a:solidFill>
                  <a:schemeClr val="dk2"/>
                </a:solidFill>
                <a:latin typeface="Nunito"/>
                <a:ea typeface="Nunito"/>
                <a:cs typeface="Nunito"/>
                <a:sym typeface="Nunito"/>
              </a:defRPr>
            </a:lvl8pPr>
            <a:lvl9pPr lvl="8" rtl="0"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2.jp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2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6.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cnbc.com/2019/10/09/americans-spend-twice-as-much-on-health-care-today-as-in-the-1980s.html"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13.png"/><Relationship Id="rId5"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14"/>
          <p:cNvSpPr txBox="1"/>
          <p:nvPr>
            <p:ph type="ctrTitle"/>
          </p:nvPr>
        </p:nvSpPr>
        <p:spPr>
          <a:xfrm>
            <a:off x="129875" y="978600"/>
            <a:ext cx="5214300" cy="2142000"/>
          </a:xfrm>
          <a:prstGeom prst="rect">
            <a:avLst/>
          </a:prstGeom>
        </p:spPr>
        <p:txBody>
          <a:bodyPr anchorCtr="0" anchor="ctr" bIns="91425" lIns="91425" spcFirstLastPara="1" rIns="91425" wrap="square" tIns="91425">
            <a:noAutofit/>
          </a:bodyPr>
          <a:lstStyle/>
          <a:p>
            <a:pPr indent="0" lvl="0" marL="0" rtl="0" algn="just">
              <a:lnSpc>
                <a:spcPct val="115000"/>
              </a:lnSpc>
              <a:spcBef>
                <a:spcPts val="1200"/>
              </a:spcBef>
              <a:spcAft>
                <a:spcPts val="0"/>
              </a:spcAft>
              <a:buNone/>
            </a:pPr>
            <a:r>
              <a:rPr i="1" lang="en" sz="2400">
                <a:solidFill>
                  <a:srgbClr val="000000"/>
                </a:solidFill>
                <a:latin typeface="Calibri"/>
                <a:ea typeface="Calibri"/>
                <a:cs typeface="Calibri"/>
                <a:sym typeface="Calibri"/>
              </a:rPr>
              <a:t>Data Warehouse Design, Development and Analysis of a Hospital Performance for InPatien</a:t>
            </a:r>
            <a:r>
              <a:rPr i="1" lang="en" sz="2400">
                <a:solidFill>
                  <a:srgbClr val="000000"/>
                </a:solidFill>
                <a:latin typeface="Calibri"/>
                <a:ea typeface="Calibri"/>
                <a:cs typeface="Calibri"/>
                <a:sym typeface="Calibri"/>
              </a:rPr>
              <a:t>t and OutPatient</a:t>
            </a:r>
            <a:endParaRPr i="1" sz="2400">
              <a:solidFill>
                <a:srgbClr val="000000"/>
              </a:solidFill>
              <a:latin typeface="Calibri"/>
              <a:ea typeface="Calibri"/>
              <a:cs typeface="Calibri"/>
              <a:sym typeface="Calibri"/>
            </a:endParaRPr>
          </a:p>
          <a:p>
            <a:pPr indent="0" lvl="0" marL="0" rtl="0" algn="l">
              <a:spcBef>
                <a:spcPts val="1200"/>
              </a:spcBef>
              <a:spcAft>
                <a:spcPts val="0"/>
              </a:spcAft>
              <a:buNone/>
            </a:pPr>
            <a:r>
              <a:t/>
            </a:r>
            <a:endParaRPr/>
          </a:p>
        </p:txBody>
      </p:sp>
      <p:sp>
        <p:nvSpPr>
          <p:cNvPr id="286" name="Google Shape;286;p14"/>
          <p:cNvSpPr txBox="1"/>
          <p:nvPr>
            <p:ph idx="1" type="subTitle"/>
          </p:nvPr>
        </p:nvSpPr>
        <p:spPr>
          <a:xfrm>
            <a:off x="824000" y="3121025"/>
            <a:ext cx="4255500" cy="176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Presented by: </a:t>
            </a:r>
            <a:r>
              <a:rPr b="1" lang="en">
                <a:latin typeface="Calibri"/>
                <a:ea typeface="Calibri"/>
                <a:cs typeface="Calibri"/>
                <a:sym typeface="Calibri"/>
              </a:rPr>
              <a:t>Data Biryani (Team-6)</a:t>
            </a:r>
            <a:endParaRPr b="1">
              <a:latin typeface="Calibri"/>
              <a:ea typeface="Calibri"/>
              <a:cs typeface="Calibri"/>
              <a:sym typeface="Calibri"/>
            </a:endParaRPr>
          </a:p>
          <a:p>
            <a:pPr indent="0" lvl="0" marL="0" rtl="0" algn="l">
              <a:spcBef>
                <a:spcPts val="0"/>
              </a:spcBef>
              <a:spcAft>
                <a:spcPts val="0"/>
              </a:spcAft>
              <a:buNone/>
            </a:pPr>
            <a:r>
              <a:rPr i="1" lang="en">
                <a:latin typeface="Calibri"/>
                <a:ea typeface="Calibri"/>
                <a:cs typeface="Calibri"/>
                <a:sym typeface="Calibri"/>
              </a:rPr>
              <a:t>Shashikanth Dhanekula (Captain) </a:t>
            </a:r>
            <a:endParaRPr i="1">
              <a:latin typeface="Calibri"/>
              <a:ea typeface="Calibri"/>
              <a:cs typeface="Calibri"/>
              <a:sym typeface="Calibri"/>
            </a:endParaRPr>
          </a:p>
          <a:p>
            <a:pPr indent="0" lvl="0" marL="0" rtl="0" algn="l">
              <a:spcBef>
                <a:spcPts val="0"/>
              </a:spcBef>
              <a:spcAft>
                <a:spcPts val="0"/>
              </a:spcAft>
              <a:buNone/>
            </a:pPr>
            <a:r>
              <a:rPr i="1" lang="en">
                <a:latin typeface="Calibri"/>
                <a:ea typeface="Calibri"/>
                <a:cs typeface="Calibri"/>
                <a:sym typeface="Calibri"/>
              </a:rPr>
              <a:t>Akash Bansal</a:t>
            </a:r>
            <a:endParaRPr i="1">
              <a:latin typeface="Calibri"/>
              <a:ea typeface="Calibri"/>
              <a:cs typeface="Calibri"/>
              <a:sym typeface="Calibri"/>
            </a:endParaRPr>
          </a:p>
          <a:p>
            <a:pPr indent="0" lvl="0" marL="0" rtl="0" algn="l">
              <a:spcBef>
                <a:spcPts val="0"/>
              </a:spcBef>
              <a:spcAft>
                <a:spcPts val="0"/>
              </a:spcAft>
              <a:buNone/>
            </a:pPr>
            <a:r>
              <a:rPr i="1" lang="en">
                <a:latin typeface="Calibri"/>
                <a:ea typeface="Calibri"/>
                <a:cs typeface="Calibri"/>
                <a:sym typeface="Calibri"/>
              </a:rPr>
              <a:t>Hariprasanth Palanisamy</a:t>
            </a:r>
            <a:endParaRPr i="1">
              <a:latin typeface="Calibri"/>
              <a:ea typeface="Calibri"/>
              <a:cs typeface="Calibri"/>
              <a:sym typeface="Calibri"/>
            </a:endParaRPr>
          </a:p>
          <a:p>
            <a:pPr indent="0" lvl="0" marL="0" rtl="0" algn="l">
              <a:spcBef>
                <a:spcPts val="0"/>
              </a:spcBef>
              <a:spcAft>
                <a:spcPts val="0"/>
              </a:spcAft>
              <a:buNone/>
            </a:pPr>
            <a:r>
              <a:rPr i="1" lang="en">
                <a:latin typeface="Calibri"/>
                <a:ea typeface="Calibri"/>
                <a:cs typeface="Calibri"/>
                <a:sym typeface="Calibri"/>
              </a:rPr>
              <a:t>Vaishnavi Shetty</a:t>
            </a:r>
            <a:endParaRPr i="1">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pic>
        <p:nvPicPr>
          <p:cNvPr id="342" name="Google Shape;342;p23"/>
          <p:cNvPicPr preferRelativeResize="0"/>
          <p:nvPr/>
        </p:nvPicPr>
        <p:blipFill rotWithShape="1">
          <a:blip r:embed="rId3">
            <a:alphaModFix/>
          </a:blip>
          <a:srcRect b="0" l="709" r="709" t="0"/>
          <a:stretch/>
        </p:blipFill>
        <p:spPr>
          <a:xfrm>
            <a:off x="5149150" y="0"/>
            <a:ext cx="3994852" cy="5143023"/>
          </a:xfrm>
          <a:prstGeom prst="rect">
            <a:avLst/>
          </a:prstGeom>
          <a:noFill/>
          <a:ln>
            <a:noFill/>
          </a:ln>
        </p:spPr>
      </p:pic>
      <p:sp>
        <p:nvSpPr>
          <p:cNvPr id="343" name="Google Shape;343;p23"/>
          <p:cNvSpPr txBox="1"/>
          <p:nvPr>
            <p:ph type="title"/>
          </p:nvPr>
        </p:nvSpPr>
        <p:spPr>
          <a:xfrm>
            <a:off x="311700" y="445025"/>
            <a:ext cx="4535400" cy="176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Entity Relationship Diagram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47" name="Shape 347"/>
        <p:cNvGrpSpPr/>
        <p:nvPr/>
      </p:nvGrpSpPr>
      <p:grpSpPr>
        <a:xfrm>
          <a:off x="0" y="0"/>
          <a:ext cx="0" cy="0"/>
          <a:chOff x="0" y="0"/>
          <a:chExt cx="0" cy="0"/>
        </a:xfrm>
      </p:grpSpPr>
      <p:sp>
        <p:nvSpPr>
          <p:cNvPr id="348" name="Google Shape;348;p24"/>
          <p:cNvSpPr txBox="1"/>
          <p:nvPr>
            <p:ph type="title"/>
          </p:nvPr>
        </p:nvSpPr>
        <p:spPr>
          <a:xfrm>
            <a:off x="1303800" y="598575"/>
            <a:ext cx="7030500" cy="59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Data cleaning </a:t>
            </a:r>
            <a:endParaRPr>
              <a:solidFill>
                <a:schemeClr val="lt1"/>
              </a:solidFill>
            </a:endParaRPr>
          </a:p>
        </p:txBody>
      </p:sp>
      <p:pic>
        <p:nvPicPr>
          <p:cNvPr id="349" name="Google Shape;349;p24"/>
          <p:cNvPicPr preferRelativeResize="0"/>
          <p:nvPr/>
        </p:nvPicPr>
        <p:blipFill>
          <a:blip r:embed="rId4">
            <a:alphaModFix/>
          </a:blip>
          <a:stretch>
            <a:fillRect/>
          </a:stretch>
        </p:blipFill>
        <p:spPr>
          <a:xfrm>
            <a:off x="152400" y="1344675"/>
            <a:ext cx="8839202" cy="298448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p25"/>
          <p:cNvSpPr txBox="1"/>
          <p:nvPr>
            <p:ph type="title"/>
          </p:nvPr>
        </p:nvSpPr>
        <p:spPr>
          <a:xfrm>
            <a:off x="1303800" y="598575"/>
            <a:ext cx="7030500" cy="6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loading from Source to Schema</a:t>
            </a:r>
            <a:endParaRPr/>
          </a:p>
        </p:txBody>
      </p:sp>
      <p:pic>
        <p:nvPicPr>
          <p:cNvPr id="355" name="Google Shape;355;p25"/>
          <p:cNvPicPr preferRelativeResize="0"/>
          <p:nvPr/>
        </p:nvPicPr>
        <p:blipFill>
          <a:blip r:embed="rId3">
            <a:alphaModFix/>
          </a:blip>
          <a:stretch>
            <a:fillRect/>
          </a:stretch>
        </p:blipFill>
        <p:spPr>
          <a:xfrm>
            <a:off x="5332375" y="1904000"/>
            <a:ext cx="3280776" cy="2733050"/>
          </a:xfrm>
          <a:prstGeom prst="rect">
            <a:avLst/>
          </a:prstGeom>
          <a:noFill/>
          <a:ln>
            <a:noFill/>
          </a:ln>
        </p:spPr>
      </p:pic>
      <p:pic>
        <p:nvPicPr>
          <p:cNvPr id="356" name="Google Shape;356;p25"/>
          <p:cNvPicPr preferRelativeResize="0"/>
          <p:nvPr/>
        </p:nvPicPr>
        <p:blipFill>
          <a:blip r:embed="rId4">
            <a:alphaModFix/>
          </a:blip>
          <a:stretch>
            <a:fillRect/>
          </a:stretch>
        </p:blipFill>
        <p:spPr>
          <a:xfrm>
            <a:off x="750100" y="1378575"/>
            <a:ext cx="3957026" cy="3635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pic>
        <p:nvPicPr>
          <p:cNvPr id="361" name="Google Shape;361;p26"/>
          <p:cNvPicPr preferRelativeResize="0"/>
          <p:nvPr/>
        </p:nvPicPr>
        <p:blipFill>
          <a:blip r:embed="rId3">
            <a:alphaModFix/>
          </a:blip>
          <a:stretch>
            <a:fillRect/>
          </a:stretch>
        </p:blipFill>
        <p:spPr>
          <a:xfrm>
            <a:off x="171400" y="201375"/>
            <a:ext cx="6352574" cy="2937451"/>
          </a:xfrm>
          <a:prstGeom prst="rect">
            <a:avLst/>
          </a:prstGeom>
          <a:noFill/>
          <a:ln>
            <a:noFill/>
          </a:ln>
        </p:spPr>
      </p:pic>
      <p:pic>
        <p:nvPicPr>
          <p:cNvPr id="362" name="Google Shape;362;p26"/>
          <p:cNvPicPr preferRelativeResize="0"/>
          <p:nvPr/>
        </p:nvPicPr>
        <p:blipFill>
          <a:blip r:embed="rId4">
            <a:alphaModFix/>
          </a:blip>
          <a:stretch>
            <a:fillRect/>
          </a:stretch>
        </p:blipFill>
        <p:spPr>
          <a:xfrm>
            <a:off x="4178300" y="2924104"/>
            <a:ext cx="4885151" cy="212584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pic>
        <p:nvPicPr>
          <p:cNvPr id="367" name="Google Shape;367;p27"/>
          <p:cNvPicPr preferRelativeResize="0"/>
          <p:nvPr/>
        </p:nvPicPr>
        <p:blipFill>
          <a:blip r:embed="rId3">
            <a:alphaModFix/>
          </a:blip>
          <a:stretch>
            <a:fillRect/>
          </a:stretch>
        </p:blipFill>
        <p:spPr>
          <a:xfrm>
            <a:off x="86025" y="48000"/>
            <a:ext cx="4589950" cy="3115150"/>
          </a:xfrm>
          <a:prstGeom prst="rect">
            <a:avLst/>
          </a:prstGeom>
          <a:noFill/>
          <a:ln>
            <a:noFill/>
          </a:ln>
        </p:spPr>
      </p:pic>
      <p:pic>
        <p:nvPicPr>
          <p:cNvPr id="368" name="Google Shape;368;p27"/>
          <p:cNvPicPr preferRelativeResize="0"/>
          <p:nvPr/>
        </p:nvPicPr>
        <p:blipFill>
          <a:blip r:embed="rId4">
            <a:alphaModFix/>
          </a:blip>
          <a:stretch>
            <a:fillRect/>
          </a:stretch>
        </p:blipFill>
        <p:spPr>
          <a:xfrm>
            <a:off x="4829350" y="1107950"/>
            <a:ext cx="4163226" cy="382739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pic>
        <p:nvPicPr>
          <p:cNvPr id="373" name="Google Shape;373;p28"/>
          <p:cNvPicPr preferRelativeResize="0"/>
          <p:nvPr/>
        </p:nvPicPr>
        <p:blipFill>
          <a:blip r:embed="rId3">
            <a:alphaModFix/>
          </a:blip>
          <a:stretch>
            <a:fillRect/>
          </a:stretch>
        </p:blipFill>
        <p:spPr>
          <a:xfrm>
            <a:off x="85875" y="0"/>
            <a:ext cx="3925225" cy="5143499"/>
          </a:xfrm>
          <a:prstGeom prst="rect">
            <a:avLst/>
          </a:prstGeom>
          <a:noFill/>
          <a:ln>
            <a:noFill/>
          </a:ln>
        </p:spPr>
      </p:pic>
      <p:pic>
        <p:nvPicPr>
          <p:cNvPr id="374" name="Google Shape;374;p28"/>
          <p:cNvPicPr preferRelativeResize="0"/>
          <p:nvPr/>
        </p:nvPicPr>
        <p:blipFill>
          <a:blip r:embed="rId4">
            <a:alphaModFix/>
          </a:blip>
          <a:stretch>
            <a:fillRect/>
          </a:stretch>
        </p:blipFill>
        <p:spPr>
          <a:xfrm>
            <a:off x="4812325" y="270400"/>
            <a:ext cx="3876675" cy="4457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pic>
        <p:nvPicPr>
          <p:cNvPr id="379" name="Google Shape;379;p29"/>
          <p:cNvPicPr preferRelativeResize="0"/>
          <p:nvPr/>
        </p:nvPicPr>
        <p:blipFill>
          <a:blip r:embed="rId3">
            <a:alphaModFix/>
          </a:blip>
          <a:stretch>
            <a:fillRect/>
          </a:stretch>
        </p:blipFill>
        <p:spPr>
          <a:xfrm>
            <a:off x="4459375" y="814000"/>
            <a:ext cx="4754174" cy="3923200"/>
          </a:xfrm>
          <a:prstGeom prst="rect">
            <a:avLst/>
          </a:prstGeom>
          <a:noFill/>
          <a:ln>
            <a:noFill/>
          </a:ln>
        </p:spPr>
      </p:pic>
      <p:pic>
        <p:nvPicPr>
          <p:cNvPr id="380" name="Google Shape;380;p29"/>
          <p:cNvPicPr preferRelativeResize="0"/>
          <p:nvPr/>
        </p:nvPicPr>
        <p:blipFill>
          <a:blip r:embed="rId4">
            <a:alphaModFix/>
          </a:blip>
          <a:stretch>
            <a:fillRect/>
          </a:stretch>
        </p:blipFill>
        <p:spPr>
          <a:xfrm>
            <a:off x="80975" y="166700"/>
            <a:ext cx="4754175" cy="410912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84" name="Shape 384"/>
        <p:cNvGrpSpPr/>
        <p:nvPr/>
      </p:nvGrpSpPr>
      <p:grpSpPr>
        <a:xfrm>
          <a:off x="0" y="0"/>
          <a:ext cx="0" cy="0"/>
          <a:chOff x="0" y="0"/>
          <a:chExt cx="0" cy="0"/>
        </a:xfrm>
      </p:grpSpPr>
      <p:pic>
        <p:nvPicPr>
          <p:cNvPr id="385" name="Google Shape;385;p30"/>
          <p:cNvPicPr preferRelativeResize="0"/>
          <p:nvPr/>
        </p:nvPicPr>
        <p:blipFill>
          <a:blip r:embed="rId4">
            <a:alphaModFix/>
          </a:blip>
          <a:stretch>
            <a:fillRect/>
          </a:stretch>
        </p:blipFill>
        <p:spPr>
          <a:xfrm>
            <a:off x="1012650" y="555276"/>
            <a:ext cx="6918750" cy="4460500"/>
          </a:xfrm>
          <a:prstGeom prst="rect">
            <a:avLst/>
          </a:prstGeom>
          <a:noFill/>
          <a:ln>
            <a:noFill/>
          </a:ln>
        </p:spPr>
      </p:pic>
      <p:sp>
        <p:nvSpPr>
          <p:cNvPr id="386" name="Google Shape;386;p30"/>
          <p:cNvSpPr txBox="1"/>
          <p:nvPr/>
        </p:nvSpPr>
        <p:spPr>
          <a:xfrm>
            <a:off x="1012650" y="0"/>
            <a:ext cx="3255900" cy="43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dk2"/>
                </a:solidFill>
                <a:latin typeface="Maven Pro"/>
                <a:ea typeface="Maven Pro"/>
                <a:cs typeface="Maven Pro"/>
                <a:sym typeface="Maven Pro"/>
              </a:rPr>
              <a:t>OLAP Cube</a:t>
            </a:r>
            <a:endParaRPr b="1" sz="2800">
              <a:solidFill>
                <a:schemeClr val="dk2"/>
              </a:solidFill>
              <a:latin typeface="Maven Pro"/>
              <a:ea typeface="Maven Pro"/>
              <a:cs typeface="Maven Pro"/>
              <a:sym typeface="Maven Pr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pic>
        <p:nvPicPr>
          <p:cNvPr id="391" name="Google Shape;391;p31"/>
          <p:cNvPicPr preferRelativeResize="0"/>
          <p:nvPr/>
        </p:nvPicPr>
        <p:blipFill>
          <a:blip r:embed="rId3">
            <a:alphaModFix/>
          </a:blip>
          <a:stretch>
            <a:fillRect/>
          </a:stretch>
        </p:blipFill>
        <p:spPr>
          <a:xfrm>
            <a:off x="1242337" y="325312"/>
            <a:ext cx="6659325" cy="4492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pic>
        <p:nvPicPr>
          <p:cNvPr id="396" name="Google Shape;396;p32"/>
          <p:cNvPicPr preferRelativeResize="0"/>
          <p:nvPr/>
        </p:nvPicPr>
        <p:blipFill>
          <a:blip r:embed="rId3">
            <a:alphaModFix/>
          </a:blip>
          <a:stretch>
            <a:fillRect/>
          </a:stretch>
        </p:blipFill>
        <p:spPr>
          <a:xfrm>
            <a:off x="60050" y="642950"/>
            <a:ext cx="9031498" cy="4437277"/>
          </a:xfrm>
          <a:prstGeom prst="rect">
            <a:avLst/>
          </a:prstGeom>
          <a:noFill/>
          <a:ln>
            <a:noFill/>
          </a:ln>
        </p:spPr>
      </p:pic>
      <p:sp>
        <p:nvSpPr>
          <p:cNvPr id="397" name="Google Shape;397;p32"/>
          <p:cNvSpPr txBox="1"/>
          <p:nvPr/>
        </p:nvSpPr>
        <p:spPr>
          <a:xfrm>
            <a:off x="1677650" y="0"/>
            <a:ext cx="7192800" cy="82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dk2"/>
                </a:solidFill>
                <a:latin typeface="Maven Pro"/>
                <a:ea typeface="Maven Pro"/>
                <a:cs typeface="Maven Pro"/>
                <a:sym typeface="Maven Pro"/>
              </a:rPr>
              <a:t>Data Reporting and Visualizations</a:t>
            </a:r>
            <a:endParaRPr b="1" sz="2800">
              <a:solidFill>
                <a:schemeClr val="dk2"/>
              </a:solidFill>
              <a:latin typeface="Maven Pro"/>
              <a:ea typeface="Maven Pro"/>
              <a:cs typeface="Maven Pro"/>
              <a:sym typeface="Maven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292" name="Google Shape;292;p15"/>
          <p:cNvSpPr txBox="1"/>
          <p:nvPr>
            <p:ph idx="1" type="body"/>
          </p:nvPr>
        </p:nvSpPr>
        <p:spPr>
          <a:xfrm>
            <a:off x="1303800" y="1440050"/>
            <a:ext cx="7030500" cy="3091500"/>
          </a:xfrm>
          <a:prstGeom prst="rect">
            <a:avLst/>
          </a:prstGeom>
        </p:spPr>
        <p:txBody>
          <a:bodyPr anchorCtr="0" anchor="t" bIns="91425" lIns="91425" spcFirstLastPara="1" rIns="91425" wrap="square" tIns="91425">
            <a:noAutofit/>
          </a:bodyPr>
          <a:lstStyle/>
          <a:p>
            <a:pPr indent="-342900" lvl="0" marL="457200" rtl="0" algn="just">
              <a:spcBef>
                <a:spcPts val="1200"/>
              </a:spcBef>
              <a:spcAft>
                <a:spcPts val="0"/>
              </a:spcAft>
              <a:buClr>
                <a:srgbClr val="000000"/>
              </a:buClr>
              <a:buSzPts val="1800"/>
              <a:buFont typeface="Calibri"/>
              <a:buChar char="●"/>
            </a:pPr>
            <a:r>
              <a:rPr lang="en" sz="1800">
                <a:solidFill>
                  <a:srgbClr val="000000"/>
                </a:solidFill>
                <a:latin typeface="Calibri"/>
                <a:ea typeface="Calibri"/>
                <a:cs typeface="Calibri"/>
                <a:sym typeface="Calibri"/>
              </a:rPr>
              <a:t>Hospitals play an integral role in the U.S economic system and they are the most important part of the society.</a:t>
            </a:r>
            <a:endParaRPr sz="1800">
              <a:solidFill>
                <a:srgbClr val="000000"/>
              </a:solidFill>
              <a:latin typeface="Calibri"/>
              <a:ea typeface="Calibri"/>
              <a:cs typeface="Calibri"/>
              <a:sym typeface="Calibri"/>
            </a:endParaRPr>
          </a:p>
          <a:p>
            <a:pPr indent="-342900" lvl="0" marL="457200" rtl="0" algn="just">
              <a:spcBef>
                <a:spcPts val="0"/>
              </a:spcBef>
              <a:spcAft>
                <a:spcPts val="0"/>
              </a:spcAft>
              <a:buClr>
                <a:srgbClr val="000000"/>
              </a:buClr>
              <a:buSzPts val="1800"/>
              <a:buFont typeface="Calibri"/>
              <a:buChar char="●"/>
            </a:pPr>
            <a:r>
              <a:rPr lang="en" sz="1800">
                <a:solidFill>
                  <a:srgbClr val="000000"/>
                </a:solidFill>
                <a:latin typeface="Calibri"/>
                <a:ea typeface="Calibri"/>
                <a:cs typeface="Calibri"/>
                <a:sym typeface="Calibri"/>
              </a:rPr>
              <a:t>In 2019 an average individual in </a:t>
            </a:r>
            <a:r>
              <a:rPr lang="en" sz="1800">
                <a:solidFill>
                  <a:srgbClr val="000000"/>
                </a:solidFill>
                <a:latin typeface="Calibri"/>
                <a:ea typeface="Calibri"/>
                <a:cs typeface="Calibri"/>
                <a:sym typeface="Calibri"/>
              </a:rPr>
              <a:t>US</a:t>
            </a:r>
            <a:r>
              <a:rPr lang="en" sz="1800">
                <a:solidFill>
                  <a:srgbClr val="000000"/>
                </a:solidFill>
                <a:latin typeface="Calibri"/>
                <a:ea typeface="Calibri"/>
                <a:cs typeface="Calibri"/>
                <a:sym typeface="Calibri"/>
              </a:rPr>
              <a:t> is spending almost </a:t>
            </a:r>
            <a:r>
              <a:rPr b="1" lang="en" sz="1800" u="sng">
                <a:solidFill>
                  <a:schemeClr val="hlink"/>
                </a:solidFill>
                <a:latin typeface="Calibri"/>
                <a:ea typeface="Calibri"/>
                <a:cs typeface="Calibri"/>
                <a:sym typeface="Calibri"/>
                <a:hlinkClick r:id="rId3"/>
              </a:rPr>
              <a:t>$5,000</a:t>
            </a:r>
            <a:r>
              <a:rPr lang="en" sz="1800">
                <a:solidFill>
                  <a:srgbClr val="000000"/>
                </a:solidFill>
                <a:latin typeface="Calibri"/>
                <a:ea typeface="Calibri"/>
                <a:cs typeface="Calibri"/>
                <a:sym typeface="Calibri"/>
              </a:rPr>
              <a:t> for medicare. Usually medical benefits varies from state to state. Hence this gives us the motivation to select this dataset and work on to provide useful insights. </a:t>
            </a:r>
            <a:endParaRPr sz="1800">
              <a:solidFill>
                <a:srgbClr val="000000"/>
              </a:solidFill>
              <a:latin typeface="Calibri"/>
              <a:ea typeface="Calibri"/>
              <a:cs typeface="Calibri"/>
              <a:sym typeface="Calibri"/>
            </a:endParaRPr>
          </a:p>
          <a:p>
            <a:pPr indent="-342900" lvl="0" marL="457200" rtl="0" algn="just">
              <a:spcBef>
                <a:spcPts val="0"/>
              </a:spcBef>
              <a:spcAft>
                <a:spcPts val="0"/>
              </a:spcAft>
              <a:buClr>
                <a:srgbClr val="000000"/>
              </a:buClr>
              <a:buSzPts val="1800"/>
              <a:buFont typeface="Calibri"/>
              <a:buChar char="●"/>
            </a:pPr>
            <a:r>
              <a:rPr lang="en" sz="1800">
                <a:solidFill>
                  <a:srgbClr val="000000"/>
                </a:solidFill>
                <a:latin typeface="Calibri"/>
                <a:ea typeface="Calibri"/>
                <a:cs typeface="Calibri"/>
                <a:sym typeface="Calibri"/>
              </a:rPr>
              <a:t>We have considered hospital Inpatient, Outpatient and payment measure data sets from </a:t>
            </a:r>
            <a:r>
              <a:rPr b="1" lang="en" sz="1800">
                <a:solidFill>
                  <a:srgbClr val="000000"/>
                </a:solidFill>
                <a:latin typeface="Calibri"/>
                <a:ea typeface="Calibri"/>
                <a:cs typeface="Calibri"/>
                <a:sym typeface="Calibri"/>
              </a:rPr>
              <a:t>2015-2017</a:t>
            </a:r>
            <a:r>
              <a:rPr lang="en" sz="1800">
                <a:solidFill>
                  <a:srgbClr val="000000"/>
                </a:solidFill>
                <a:latin typeface="Calibri"/>
                <a:ea typeface="Calibri"/>
                <a:cs typeface="Calibri"/>
                <a:sym typeface="Calibri"/>
              </a:rPr>
              <a:t>.</a:t>
            </a:r>
            <a:endParaRPr sz="1800">
              <a:solidFill>
                <a:srgbClr val="000000"/>
              </a:solidFill>
              <a:latin typeface="Calibri"/>
              <a:ea typeface="Calibri"/>
              <a:cs typeface="Calibri"/>
              <a:sym typeface="Calibri"/>
            </a:endParaRPr>
          </a:p>
          <a:p>
            <a:pPr indent="0" lvl="0" marL="0" rtl="0" algn="l">
              <a:spcBef>
                <a:spcPts val="12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pic>
        <p:nvPicPr>
          <p:cNvPr id="402" name="Google Shape;402;p33"/>
          <p:cNvPicPr preferRelativeResize="0"/>
          <p:nvPr/>
        </p:nvPicPr>
        <p:blipFill>
          <a:blip r:embed="rId3">
            <a:alphaModFix/>
          </a:blip>
          <a:stretch>
            <a:fillRect/>
          </a:stretch>
        </p:blipFill>
        <p:spPr>
          <a:xfrm>
            <a:off x="60050" y="40875"/>
            <a:ext cx="9001354" cy="495022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pic>
        <p:nvPicPr>
          <p:cNvPr id="407" name="Google Shape;407;p34"/>
          <p:cNvPicPr preferRelativeResize="0"/>
          <p:nvPr/>
        </p:nvPicPr>
        <p:blipFill>
          <a:blip r:embed="rId3">
            <a:alphaModFix/>
          </a:blip>
          <a:stretch>
            <a:fillRect/>
          </a:stretch>
        </p:blipFill>
        <p:spPr>
          <a:xfrm>
            <a:off x="152400" y="152400"/>
            <a:ext cx="8287416" cy="483869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1" name="Shape 411"/>
        <p:cNvGrpSpPr/>
        <p:nvPr/>
      </p:nvGrpSpPr>
      <p:grpSpPr>
        <a:xfrm>
          <a:off x="0" y="0"/>
          <a:ext cx="0" cy="0"/>
          <a:chOff x="0" y="0"/>
          <a:chExt cx="0" cy="0"/>
        </a:xfrm>
      </p:grpSpPr>
      <p:pic>
        <p:nvPicPr>
          <p:cNvPr id="412" name="Google Shape;412;p35"/>
          <p:cNvPicPr preferRelativeResize="0"/>
          <p:nvPr/>
        </p:nvPicPr>
        <p:blipFill>
          <a:blip r:embed="rId3">
            <a:alphaModFix/>
          </a:blip>
          <a:stretch>
            <a:fillRect/>
          </a:stretch>
        </p:blipFill>
        <p:spPr>
          <a:xfrm>
            <a:off x="152400" y="152400"/>
            <a:ext cx="7978163" cy="48386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16" name="Shape 416"/>
        <p:cNvGrpSpPr/>
        <p:nvPr/>
      </p:nvGrpSpPr>
      <p:grpSpPr>
        <a:xfrm>
          <a:off x="0" y="0"/>
          <a:ext cx="0" cy="0"/>
          <a:chOff x="0" y="0"/>
          <a:chExt cx="0" cy="0"/>
        </a:xfrm>
      </p:grpSpPr>
      <p:sp>
        <p:nvSpPr>
          <p:cNvPr id="417" name="Google Shape;417;p36"/>
          <p:cNvSpPr txBox="1"/>
          <p:nvPr>
            <p:ph type="title"/>
          </p:nvPr>
        </p:nvSpPr>
        <p:spPr>
          <a:xfrm>
            <a:off x="6142875" y="3830425"/>
            <a:ext cx="4073400" cy="150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0000"/>
                </a:solidFill>
              </a:rPr>
              <a:t>THANK YOU</a:t>
            </a: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296" name="Shape 296"/>
        <p:cNvGrpSpPr/>
        <p:nvPr/>
      </p:nvGrpSpPr>
      <p:grpSpPr>
        <a:xfrm>
          <a:off x="0" y="0"/>
          <a:ext cx="0" cy="0"/>
          <a:chOff x="0" y="0"/>
          <a:chExt cx="0" cy="0"/>
        </a:xfrm>
      </p:grpSpPr>
      <p:sp>
        <p:nvSpPr>
          <p:cNvPr id="297" name="Google Shape;297;p16"/>
          <p:cNvSpPr txBox="1"/>
          <p:nvPr>
            <p:ph type="title"/>
          </p:nvPr>
        </p:nvSpPr>
        <p:spPr>
          <a:xfrm>
            <a:off x="1303800" y="598575"/>
            <a:ext cx="7030500" cy="6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298" name="Google Shape;298;p16"/>
          <p:cNvSpPr txBox="1"/>
          <p:nvPr>
            <p:ph idx="1" type="body"/>
          </p:nvPr>
        </p:nvSpPr>
        <p:spPr>
          <a:xfrm>
            <a:off x="1303800" y="1356100"/>
            <a:ext cx="7030500" cy="3175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latin typeface="Calibri"/>
                <a:ea typeface="Calibri"/>
                <a:cs typeface="Calibri"/>
                <a:sym typeface="Calibri"/>
              </a:rPr>
              <a:t>Our m</a:t>
            </a:r>
            <a:r>
              <a:rPr lang="en" sz="1400">
                <a:latin typeface="Calibri"/>
                <a:ea typeface="Calibri"/>
                <a:cs typeface="Calibri"/>
                <a:sym typeface="Calibri"/>
              </a:rPr>
              <a:t>ain aim of our project is to Design and develop the Data Warehouse and to analyze the hospital performance by state level in USA over period of 3 years to achieve following objectives:</a:t>
            </a:r>
            <a:endParaRPr sz="1400">
              <a:latin typeface="Calibri"/>
              <a:ea typeface="Calibri"/>
              <a:cs typeface="Calibri"/>
              <a:sym typeface="Calibri"/>
            </a:endParaRPr>
          </a:p>
          <a:p>
            <a:pPr indent="-317500" lvl="0" marL="457200" rtl="0" algn="just">
              <a:spcBef>
                <a:spcPts val="1600"/>
              </a:spcBef>
              <a:spcAft>
                <a:spcPts val="0"/>
              </a:spcAft>
              <a:buSzPts val="1400"/>
              <a:buFont typeface="Calibri"/>
              <a:buChar char="●"/>
            </a:pPr>
            <a:r>
              <a:rPr lang="en" sz="1400">
                <a:latin typeface="Calibri"/>
                <a:ea typeface="Calibri"/>
                <a:cs typeface="Calibri"/>
                <a:sym typeface="Calibri"/>
              </a:rPr>
              <a:t>To Analyze the cost involved in inpatient medical procedures classified by DRG definition by medical providers across the USA.</a:t>
            </a:r>
            <a:endParaRPr sz="1400">
              <a:latin typeface="Calibri"/>
              <a:ea typeface="Calibri"/>
              <a:cs typeface="Calibri"/>
              <a:sym typeface="Calibri"/>
            </a:endParaRPr>
          </a:p>
          <a:p>
            <a:pPr indent="-317500" lvl="0" marL="457200" rtl="0" algn="just">
              <a:spcBef>
                <a:spcPts val="0"/>
              </a:spcBef>
              <a:spcAft>
                <a:spcPts val="0"/>
              </a:spcAft>
              <a:buSzPts val="1400"/>
              <a:buFont typeface="Calibri"/>
              <a:buChar char="●"/>
            </a:pPr>
            <a:r>
              <a:rPr lang="en" sz="1400">
                <a:latin typeface="Calibri"/>
                <a:ea typeface="Calibri"/>
                <a:cs typeface="Calibri"/>
                <a:sym typeface="Calibri"/>
              </a:rPr>
              <a:t>To Analyze the cost involved in outpatient medical procedures classified by APC definition by medical providers across the USA.</a:t>
            </a:r>
            <a:endParaRPr sz="1400">
              <a:latin typeface="Calibri"/>
              <a:ea typeface="Calibri"/>
              <a:cs typeface="Calibri"/>
              <a:sym typeface="Calibri"/>
            </a:endParaRPr>
          </a:p>
          <a:p>
            <a:pPr indent="-317500" lvl="0" marL="457200" rtl="0" algn="just">
              <a:spcBef>
                <a:spcPts val="0"/>
              </a:spcBef>
              <a:spcAft>
                <a:spcPts val="0"/>
              </a:spcAft>
              <a:buSzPts val="1400"/>
              <a:buFont typeface="Calibri"/>
              <a:buChar char="●"/>
            </a:pPr>
            <a:r>
              <a:rPr lang="en" sz="1400">
                <a:latin typeface="Calibri"/>
                <a:ea typeface="Calibri"/>
                <a:cs typeface="Calibri"/>
                <a:sym typeface="Calibri"/>
              </a:rPr>
              <a:t>To breakdown different Ambulatory Payment Classification (APC) procedure codes with respective Healthcare Common Procedure Coding System (HCPCS) procedures to achieve granular cost break down for outpatients.</a:t>
            </a:r>
            <a:endParaRPr sz="1400">
              <a:latin typeface="Calibri"/>
              <a:ea typeface="Calibri"/>
              <a:cs typeface="Calibri"/>
              <a:sym typeface="Calibri"/>
            </a:endParaRPr>
          </a:p>
          <a:p>
            <a:pPr indent="-317500" lvl="0" marL="457200" rtl="0" algn="just">
              <a:spcBef>
                <a:spcPts val="0"/>
              </a:spcBef>
              <a:spcAft>
                <a:spcPts val="0"/>
              </a:spcAft>
              <a:buSzPts val="1400"/>
              <a:buFont typeface="Calibri"/>
              <a:buChar char="●"/>
            </a:pPr>
            <a:r>
              <a:rPr lang="en" sz="1400">
                <a:latin typeface="Calibri"/>
                <a:ea typeface="Calibri"/>
                <a:cs typeface="Calibri"/>
                <a:sym typeface="Calibri"/>
              </a:rPr>
              <a:t>To measure hospital performances by comparing outpatient medical costs against national average </a:t>
            </a:r>
            <a:endParaRPr sz="1400">
              <a:latin typeface="Calibri"/>
              <a:ea typeface="Calibri"/>
              <a:cs typeface="Calibri"/>
              <a:sym typeface="Calibri"/>
            </a:endParaRPr>
          </a:p>
          <a:p>
            <a:pPr indent="0" lvl="0" marL="0" rtl="0" algn="just">
              <a:spcBef>
                <a:spcPts val="1600"/>
              </a:spcBef>
              <a:spcAft>
                <a:spcPts val="1600"/>
              </a:spcAft>
              <a:buNone/>
            </a:pPr>
            <a:r>
              <a:t/>
            </a:r>
            <a:endParaRPr sz="14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 Plan</a:t>
            </a:r>
            <a:endParaRPr/>
          </a:p>
        </p:txBody>
      </p:sp>
      <p:sp>
        <p:nvSpPr>
          <p:cNvPr id="304" name="Google Shape;304;p17"/>
          <p:cNvSpPr txBox="1"/>
          <p:nvPr/>
        </p:nvSpPr>
        <p:spPr>
          <a:xfrm>
            <a:off x="460200" y="1864750"/>
            <a:ext cx="2453700" cy="212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Nunito"/>
                <a:ea typeface="Nunito"/>
                <a:cs typeface="Nunito"/>
                <a:sym typeface="Nunito"/>
              </a:rPr>
              <a:t>Design Phase</a:t>
            </a:r>
            <a:endParaRPr b="1" sz="1800">
              <a:latin typeface="Nunito"/>
              <a:ea typeface="Nunito"/>
              <a:cs typeface="Nunito"/>
              <a:sym typeface="Nunito"/>
            </a:endParaRPr>
          </a:p>
          <a:p>
            <a:pPr indent="0" lvl="0" marL="0" rtl="0" algn="ctr">
              <a:spcBef>
                <a:spcPts val="0"/>
              </a:spcBef>
              <a:spcAft>
                <a:spcPts val="0"/>
              </a:spcAft>
              <a:buNone/>
            </a:pPr>
            <a:r>
              <a:t/>
            </a:r>
            <a:endParaRPr b="1" sz="1800">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Create a Conceptual Model.</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Show the High level Data flow in the Data Warehouse</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Data Profiling</a:t>
            </a:r>
            <a:endParaRPr>
              <a:latin typeface="Nunito"/>
              <a:ea typeface="Nunito"/>
              <a:cs typeface="Nunito"/>
              <a:sym typeface="Nunito"/>
            </a:endParaRPr>
          </a:p>
        </p:txBody>
      </p:sp>
      <p:sp>
        <p:nvSpPr>
          <p:cNvPr id="305" name="Google Shape;305;p17"/>
          <p:cNvSpPr txBox="1"/>
          <p:nvPr/>
        </p:nvSpPr>
        <p:spPr>
          <a:xfrm>
            <a:off x="2913975" y="1864750"/>
            <a:ext cx="2878500" cy="263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Nunito"/>
                <a:ea typeface="Nunito"/>
                <a:cs typeface="Nunito"/>
                <a:sym typeface="Nunito"/>
              </a:rPr>
              <a:t>Development of Data Warehouse </a:t>
            </a:r>
            <a:endParaRPr b="1" sz="1800">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Create a physical model of the dimensional model.</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Load tables into staging and transform.</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Load data into </a:t>
            </a:r>
            <a:r>
              <a:rPr lang="en">
                <a:highlight>
                  <a:srgbClr val="FFFFFF"/>
                </a:highlight>
                <a:latin typeface="Nunito"/>
                <a:ea typeface="Nunito"/>
                <a:cs typeface="Nunito"/>
                <a:sym typeface="Nunito"/>
              </a:rPr>
              <a:t>star </a:t>
            </a:r>
            <a:r>
              <a:rPr lang="en">
                <a:latin typeface="Nunito"/>
                <a:ea typeface="Nunito"/>
                <a:cs typeface="Nunito"/>
                <a:sym typeface="Nunito"/>
              </a:rPr>
              <a:t>schema tables.</a:t>
            </a:r>
            <a:endParaRPr>
              <a:latin typeface="Nunito"/>
              <a:ea typeface="Nunito"/>
              <a:cs typeface="Nunito"/>
              <a:sym typeface="Nunito"/>
            </a:endParaRPr>
          </a:p>
        </p:txBody>
      </p:sp>
      <p:sp>
        <p:nvSpPr>
          <p:cNvPr id="306" name="Google Shape;306;p17"/>
          <p:cNvSpPr txBox="1"/>
          <p:nvPr/>
        </p:nvSpPr>
        <p:spPr>
          <a:xfrm>
            <a:off x="5898450" y="1864750"/>
            <a:ext cx="2619000" cy="213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Nunito"/>
                <a:ea typeface="Nunito"/>
                <a:cs typeface="Nunito"/>
                <a:sym typeface="Nunito"/>
              </a:rPr>
              <a:t>Reporting</a:t>
            </a:r>
            <a:endParaRPr b="1" sz="1800">
              <a:latin typeface="Nunito"/>
              <a:ea typeface="Nunito"/>
              <a:cs typeface="Nunito"/>
              <a:sym typeface="Nunito"/>
            </a:endParaRPr>
          </a:p>
          <a:p>
            <a:pPr indent="0" lvl="0" marL="0" rtl="0" algn="ctr">
              <a:spcBef>
                <a:spcPts val="0"/>
              </a:spcBef>
              <a:spcAft>
                <a:spcPts val="0"/>
              </a:spcAft>
              <a:buNone/>
            </a:pPr>
            <a:r>
              <a:t/>
            </a:r>
            <a:endParaRPr b="1" sz="1800">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Analyze data using Sql queries.</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Import the data into tableau for analysis.</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Create dashboards.</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Present the Insights.</a:t>
            </a:r>
            <a:endParaRPr>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18"/>
          <p:cNvSpPr txBox="1"/>
          <p:nvPr>
            <p:ph type="title"/>
          </p:nvPr>
        </p:nvSpPr>
        <p:spPr>
          <a:xfrm>
            <a:off x="1303800" y="598575"/>
            <a:ext cx="7030500" cy="6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Description</a:t>
            </a:r>
            <a:endParaRPr/>
          </a:p>
        </p:txBody>
      </p:sp>
      <p:sp>
        <p:nvSpPr>
          <p:cNvPr id="312" name="Google Shape;312;p18"/>
          <p:cNvSpPr txBox="1"/>
          <p:nvPr>
            <p:ph idx="1" type="body"/>
          </p:nvPr>
        </p:nvSpPr>
        <p:spPr>
          <a:xfrm>
            <a:off x="1303800" y="1322075"/>
            <a:ext cx="7030500" cy="320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latin typeface="Calibri"/>
                <a:ea typeface="Calibri"/>
                <a:cs typeface="Calibri"/>
                <a:sym typeface="Calibri"/>
              </a:rPr>
              <a:t>Data sets used for this project are from 2015 - 2017 involving 4 different data sources.</a:t>
            </a:r>
            <a:r>
              <a:rPr lang="en" sz="1800">
                <a:solidFill>
                  <a:srgbClr val="000000"/>
                </a:solidFill>
                <a:latin typeface="Calibri"/>
                <a:ea typeface="Calibri"/>
                <a:cs typeface="Calibri"/>
                <a:sym typeface="Calibri"/>
              </a:rPr>
              <a:t> </a:t>
            </a:r>
            <a:r>
              <a:rPr lang="en" sz="1800">
                <a:solidFill>
                  <a:srgbClr val="000000"/>
                </a:solidFill>
                <a:latin typeface="Calibri"/>
                <a:ea typeface="Calibri"/>
                <a:cs typeface="Calibri"/>
                <a:sym typeface="Calibri"/>
              </a:rPr>
              <a:t>They are as follows: </a:t>
            </a:r>
            <a:endParaRPr sz="1800">
              <a:solidFill>
                <a:srgbClr val="000000"/>
              </a:solidFill>
              <a:latin typeface="Calibri"/>
              <a:ea typeface="Calibri"/>
              <a:cs typeface="Calibri"/>
              <a:sym typeface="Calibri"/>
            </a:endParaRPr>
          </a:p>
          <a:p>
            <a:pPr indent="-342900" lvl="0" marL="457200" rtl="0" algn="l">
              <a:spcBef>
                <a:spcPts val="1600"/>
              </a:spcBef>
              <a:spcAft>
                <a:spcPts val="0"/>
              </a:spcAft>
              <a:buClr>
                <a:srgbClr val="000000"/>
              </a:buClr>
              <a:buSzPts val="1800"/>
              <a:buFont typeface="Calibri"/>
              <a:buChar char="●"/>
            </a:pPr>
            <a:r>
              <a:rPr lang="en" sz="1800">
                <a:solidFill>
                  <a:srgbClr val="000000"/>
                </a:solidFill>
                <a:latin typeface="Calibri"/>
                <a:ea typeface="Calibri"/>
                <a:cs typeface="Calibri"/>
                <a:sym typeface="Calibri"/>
              </a:rPr>
              <a:t>H</a:t>
            </a:r>
            <a:r>
              <a:rPr lang="en" sz="1800">
                <a:solidFill>
                  <a:srgbClr val="000000"/>
                </a:solidFill>
                <a:latin typeface="Calibri"/>
                <a:ea typeface="Calibri"/>
                <a:cs typeface="Calibri"/>
                <a:sym typeface="Calibri"/>
              </a:rPr>
              <a:t>ospital Payment and Performance.</a:t>
            </a:r>
            <a:endParaRPr sz="1800">
              <a:solidFill>
                <a:srgbClr val="000000"/>
              </a:solidFill>
              <a:latin typeface="Calibri"/>
              <a:ea typeface="Calibri"/>
              <a:cs typeface="Calibri"/>
              <a:sym typeface="Calibri"/>
            </a:endParaRPr>
          </a:p>
          <a:p>
            <a:pPr indent="-342900" lvl="0" marL="457200" rtl="0" algn="just">
              <a:spcBef>
                <a:spcPts val="0"/>
              </a:spcBef>
              <a:spcAft>
                <a:spcPts val="0"/>
              </a:spcAft>
              <a:buClr>
                <a:srgbClr val="000000"/>
              </a:buClr>
              <a:buSzPts val="1800"/>
              <a:buFont typeface="Calibri"/>
              <a:buChar char="●"/>
            </a:pPr>
            <a:r>
              <a:rPr lang="en" sz="1800">
                <a:solidFill>
                  <a:srgbClr val="000000"/>
                </a:solidFill>
                <a:latin typeface="Calibri"/>
                <a:ea typeface="Calibri"/>
                <a:cs typeface="Calibri"/>
                <a:sym typeface="Calibri"/>
              </a:rPr>
              <a:t>M</a:t>
            </a:r>
            <a:r>
              <a:rPr lang="en" sz="1800">
                <a:solidFill>
                  <a:srgbClr val="000000"/>
                </a:solidFill>
                <a:latin typeface="Calibri"/>
                <a:ea typeface="Calibri"/>
                <a:cs typeface="Calibri"/>
                <a:sym typeface="Calibri"/>
              </a:rPr>
              <a:t>edicare outpatients HCPCS/APC.</a:t>
            </a:r>
            <a:endParaRPr sz="1800">
              <a:solidFill>
                <a:srgbClr val="000000"/>
              </a:solidFill>
              <a:highlight>
                <a:srgbClr val="FFFFFF"/>
              </a:highlight>
              <a:latin typeface="Calibri"/>
              <a:ea typeface="Calibri"/>
              <a:cs typeface="Calibri"/>
              <a:sym typeface="Calibri"/>
            </a:endParaRPr>
          </a:p>
          <a:p>
            <a:pPr indent="-342900" lvl="0" marL="457200" rtl="0" algn="just">
              <a:spcBef>
                <a:spcPts val="0"/>
              </a:spcBef>
              <a:spcAft>
                <a:spcPts val="0"/>
              </a:spcAft>
              <a:buClr>
                <a:srgbClr val="000000"/>
              </a:buClr>
              <a:buSzPts val="1800"/>
              <a:buFont typeface="Calibri"/>
              <a:buChar char="●"/>
            </a:pPr>
            <a:r>
              <a:rPr lang="en" sz="1800">
                <a:solidFill>
                  <a:srgbClr val="000000"/>
                </a:solidFill>
                <a:latin typeface="Calibri"/>
                <a:ea typeface="Calibri"/>
                <a:cs typeface="Calibri"/>
                <a:sym typeface="Calibri"/>
              </a:rPr>
              <a:t>Medicare inpatients.</a:t>
            </a:r>
            <a:endParaRPr sz="1800">
              <a:solidFill>
                <a:srgbClr val="000000"/>
              </a:solidFill>
              <a:latin typeface="Calibri"/>
              <a:ea typeface="Calibri"/>
              <a:cs typeface="Calibri"/>
              <a:sym typeface="Calibri"/>
            </a:endParaRPr>
          </a:p>
          <a:p>
            <a:pPr indent="-342900" lvl="0" marL="457200" rtl="0" algn="just">
              <a:spcBef>
                <a:spcPts val="0"/>
              </a:spcBef>
              <a:spcAft>
                <a:spcPts val="0"/>
              </a:spcAft>
              <a:buClr>
                <a:srgbClr val="000000"/>
              </a:buClr>
              <a:buSzPts val="1800"/>
              <a:buFont typeface="Calibri"/>
              <a:buChar char="●"/>
            </a:pPr>
            <a:r>
              <a:rPr lang="en" sz="1800">
                <a:solidFill>
                  <a:srgbClr val="000000"/>
                </a:solidFill>
                <a:latin typeface="Calibri"/>
                <a:ea typeface="Calibri"/>
                <a:cs typeface="Calibri"/>
                <a:sym typeface="Calibri"/>
              </a:rPr>
              <a:t>Medicare outpatients by APC.</a:t>
            </a:r>
            <a:endParaRPr sz="1800">
              <a:solidFill>
                <a:srgbClr val="000000"/>
              </a:solidFill>
              <a:highlight>
                <a:srgbClr val="FFFFFF"/>
              </a:highlight>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16" name="Shape 316"/>
        <p:cNvGrpSpPr/>
        <p:nvPr/>
      </p:nvGrpSpPr>
      <p:grpSpPr>
        <a:xfrm>
          <a:off x="0" y="0"/>
          <a:ext cx="0" cy="0"/>
          <a:chOff x="0" y="0"/>
          <a:chExt cx="0" cy="0"/>
        </a:xfrm>
      </p:grpSpPr>
      <p:pic>
        <p:nvPicPr>
          <p:cNvPr id="317" name="Google Shape;317;p19"/>
          <p:cNvPicPr preferRelativeResize="0"/>
          <p:nvPr/>
        </p:nvPicPr>
        <p:blipFill>
          <a:blip r:embed="rId4">
            <a:alphaModFix/>
          </a:blip>
          <a:stretch>
            <a:fillRect/>
          </a:stretch>
        </p:blipFill>
        <p:spPr>
          <a:xfrm>
            <a:off x="0" y="771913"/>
            <a:ext cx="4464775" cy="3363676"/>
          </a:xfrm>
          <a:prstGeom prst="rect">
            <a:avLst/>
          </a:prstGeom>
          <a:noFill/>
          <a:ln>
            <a:noFill/>
          </a:ln>
        </p:spPr>
      </p:pic>
      <p:pic>
        <p:nvPicPr>
          <p:cNvPr id="318" name="Google Shape;318;p19"/>
          <p:cNvPicPr preferRelativeResize="0"/>
          <p:nvPr/>
        </p:nvPicPr>
        <p:blipFill>
          <a:blip r:embed="rId5">
            <a:alphaModFix/>
          </a:blip>
          <a:stretch>
            <a:fillRect/>
          </a:stretch>
        </p:blipFill>
        <p:spPr>
          <a:xfrm>
            <a:off x="4772975" y="1779825"/>
            <a:ext cx="4371025" cy="3363675"/>
          </a:xfrm>
          <a:prstGeom prst="rect">
            <a:avLst/>
          </a:prstGeom>
          <a:noFill/>
          <a:ln>
            <a:noFill/>
          </a:ln>
        </p:spPr>
      </p:pic>
      <p:sp>
        <p:nvSpPr>
          <p:cNvPr id="319" name="Google Shape;319;p19"/>
          <p:cNvSpPr txBox="1"/>
          <p:nvPr/>
        </p:nvSpPr>
        <p:spPr>
          <a:xfrm>
            <a:off x="2953500" y="80375"/>
            <a:ext cx="61482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lt1"/>
                </a:solidFill>
                <a:latin typeface="Maven Pro"/>
                <a:ea typeface="Maven Pro"/>
                <a:cs typeface="Maven Pro"/>
                <a:sym typeface="Maven Pro"/>
              </a:rPr>
              <a:t>Data Profiling</a:t>
            </a:r>
            <a:endParaRPr b="1" sz="2800">
              <a:solidFill>
                <a:schemeClr val="lt1"/>
              </a:solidFill>
              <a:latin typeface="Maven Pro"/>
              <a:ea typeface="Maven Pro"/>
              <a:cs typeface="Maven Pro"/>
              <a:sym typeface="Maven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pic>
        <p:nvPicPr>
          <p:cNvPr id="324" name="Google Shape;324;p20"/>
          <p:cNvPicPr preferRelativeResize="0"/>
          <p:nvPr/>
        </p:nvPicPr>
        <p:blipFill>
          <a:blip r:embed="rId3">
            <a:alphaModFix/>
          </a:blip>
          <a:stretch>
            <a:fillRect/>
          </a:stretch>
        </p:blipFill>
        <p:spPr>
          <a:xfrm>
            <a:off x="0" y="773525"/>
            <a:ext cx="4572001" cy="3023826"/>
          </a:xfrm>
          <a:prstGeom prst="rect">
            <a:avLst/>
          </a:prstGeom>
          <a:noFill/>
          <a:ln>
            <a:noFill/>
          </a:ln>
        </p:spPr>
      </p:pic>
      <p:pic>
        <p:nvPicPr>
          <p:cNvPr id="325" name="Google Shape;325;p20"/>
          <p:cNvPicPr preferRelativeResize="0"/>
          <p:nvPr/>
        </p:nvPicPr>
        <p:blipFill>
          <a:blip r:embed="rId4">
            <a:alphaModFix/>
          </a:blip>
          <a:stretch>
            <a:fillRect/>
          </a:stretch>
        </p:blipFill>
        <p:spPr>
          <a:xfrm>
            <a:off x="4613900" y="1006300"/>
            <a:ext cx="4267202" cy="2871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High level Data flow in the Data Warehouse </a:t>
            </a:r>
            <a:endParaRPr/>
          </a:p>
        </p:txBody>
      </p:sp>
      <p:pic>
        <p:nvPicPr>
          <p:cNvPr id="331" name="Google Shape;331;p21"/>
          <p:cNvPicPr preferRelativeResize="0"/>
          <p:nvPr/>
        </p:nvPicPr>
        <p:blipFill>
          <a:blip r:embed="rId3">
            <a:alphaModFix/>
          </a:blip>
          <a:stretch>
            <a:fillRect/>
          </a:stretch>
        </p:blipFill>
        <p:spPr>
          <a:xfrm>
            <a:off x="354025" y="1883625"/>
            <a:ext cx="8276675" cy="2695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pic>
        <p:nvPicPr>
          <p:cNvPr id="336" name="Google Shape;336;p22"/>
          <p:cNvPicPr preferRelativeResize="0"/>
          <p:nvPr/>
        </p:nvPicPr>
        <p:blipFill rotWithShape="1">
          <a:blip r:embed="rId3">
            <a:alphaModFix/>
          </a:blip>
          <a:srcRect b="0" l="21630" r="1089" t="19008"/>
          <a:stretch/>
        </p:blipFill>
        <p:spPr>
          <a:xfrm>
            <a:off x="1185300" y="1156925"/>
            <a:ext cx="7668876" cy="3668875"/>
          </a:xfrm>
          <a:prstGeom prst="rect">
            <a:avLst/>
          </a:prstGeom>
          <a:noFill/>
          <a:ln>
            <a:noFill/>
          </a:ln>
        </p:spPr>
      </p:pic>
      <p:sp>
        <p:nvSpPr>
          <p:cNvPr id="337" name="Google Shape;337;p22"/>
          <p:cNvSpPr txBox="1"/>
          <p:nvPr/>
        </p:nvSpPr>
        <p:spPr>
          <a:xfrm>
            <a:off x="330425" y="129225"/>
            <a:ext cx="5615400" cy="44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dk2"/>
                </a:solidFill>
                <a:latin typeface="Maven Pro"/>
                <a:ea typeface="Maven Pro"/>
                <a:cs typeface="Maven Pro"/>
                <a:sym typeface="Maven Pro"/>
              </a:rPr>
              <a:t>Schema of a Dimensional Model</a:t>
            </a:r>
            <a:endParaRPr b="1" sz="2800">
              <a:solidFill>
                <a:schemeClr val="dk2"/>
              </a:solidFill>
              <a:latin typeface="Maven Pro"/>
              <a:ea typeface="Maven Pro"/>
              <a:cs typeface="Maven Pro"/>
              <a:sym typeface="Maven Pr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